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Nuni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Nunito-bold.fntdata"/><Relationship Id="rId10" Type="http://schemas.openxmlformats.org/officeDocument/2006/relationships/slide" Target="slides/slide5.xml"/><Relationship Id="rId21" Type="http://schemas.openxmlformats.org/officeDocument/2006/relationships/font" Target="fonts/Nunito-regular.fntdata"/><Relationship Id="rId13" Type="http://schemas.openxmlformats.org/officeDocument/2006/relationships/slide" Target="slides/slide8.xml"/><Relationship Id="rId24" Type="http://schemas.openxmlformats.org/officeDocument/2006/relationships/font" Target="fonts/Nunito-boldItalic.fntdata"/><Relationship Id="rId12" Type="http://schemas.openxmlformats.org/officeDocument/2006/relationships/slide" Target="slides/slide7.xml"/><Relationship Id="rId23" Type="http://schemas.openxmlformats.org/officeDocument/2006/relationships/font" Target="fonts/Nuni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3a6572729c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3a6572729c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3a6572729c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3a6572729c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3a6572729c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3a6572729c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3a6572729c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3a6572729c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3a6572729c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3a6572729c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3a6572729c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3a6572729c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3a6572729c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3a6572729c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3a6572729c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3a6572729c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3a6572729c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3a6572729c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3a6572729c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3a6572729c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3a6572729c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3a6572729c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3a6572729c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3a6572729c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3a6572729c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3a6572729c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3a6572729c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3a6572729c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Lesson 13</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Hardhat DeFi &amp; Aave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22"/>
          <p:cNvPicPr preferRelativeResize="0"/>
          <p:nvPr/>
        </p:nvPicPr>
        <p:blipFill>
          <a:blip r:embed="rId3">
            <a:alphaModFix/>
          </a:blip>
          <a:stretch>
            <a:fillRect/>
          </a:stretch>
        </p:blipFill>
        <p:spPr>
          <a:xfrm>
            <a:off x="358387" y="201588"/>
            <a:ext cx="8427226" cy="4740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23"/>
          <p:cNvPicPr preferRelativeResize="0"/>
          <p:nvPr/>
        </p:nvPicPr>
        <p:blipFill>
          <a:blip r:embed="rId3">
            <a:alphaModFix/>
          </a:blip>
          <a:stretch>
            <a:fillRect/>
          </a:stretch>
        </p:blipFill>
        <p:spPr>
          <a:xfrm>
            <a:off x="380225" y="213875"/>
            <a:ext cx="8383550" cy="4715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24"/>
          <p:cNvPicPr preferRelativeResize="0"/>
          <p:nvPr/>
        </p:nvPicPr>
        <p:blipFill>
          <a:blip r:embed="rId3">
            <a:alphaModFix/>
          </a:blip>
          <a:stretch>
            <a:fillRect/>
          </a:stretch>
        </p:blipFill>
        <p:spPr>
          <a:xfrm>
            <a:off x="350150" y="196962"/>
            <a:ext cx="8443699" cy="4749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Depositing into Aave</a:t>
            </a:r>
            <a:endParaRPr/>
          </a:p>
        </p:txBody>
      </p:sp>
      <p:pic>
        <p:nvPicPr>
          <p:cNvPr id="193" name="Google Shape;193;p25"/>
          <p:cNvPicPr preferRelativeResize="0"/>
          <p:nvPr/>
        </p:nvPicPr>
        <p:blipFill>
          <a:blip r:embed="rId3">
            <a:alphaModFix/>
          </a:blip>
          <a:stretch>
            <a:fillRect/>
          </a:stretch>
        </p:blipFill>
        <p:spPr>
          <a:xfrm>
            <a:off x="1871113" y="1800200"/>
            <a:ext cx="5401776" cy="30384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Borrowing from Aave</a:t>
            </a:r>
            <a:endParaRPr/>
          </a:p>
        </p:txBody>
      </p:sp>
      <p:pic>
        <p:nvPicPr>
          <p:cNvPr id="199" name="Google Shape;199;p26"/>
          <p:cNvPicPr preferRelativeResize="0"/>
          <p:nvPr/>
        </p:nvPicPr>
        <p:blipFill>
          <a:blip r:embed="rId3">
            <a:alphaModFix/>
          </a:blip>
          <a:stretch>
            <a:fillRect/>
          </a:stretch>
        </p:blipFill>
        <p:spPr>
          <a:xfrm>
            <a:off x="1871113" y="1800200"/>
            <a:ext cx="5401776" cy="30384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eTokens</a:t>
            </a:r>
            <a:endParaRPr/>
          </a:p>
        </p:txBody>
      </p:sp>
      <p:pic>
        <p:nvPicPr>
          <p:cNvPr id="205" name="Google Shape;205;p27"/>
          <p:cNvPicPr preferRelativeResize="0"/>
          <p:nvPr/>
        </p:nvPicPr>
        <p:blipFill>
          <a:blip r:embed="rId3">
            <a:alphaModFix/>
          </a:blip>
          <a:stretch>
            <a:fillRect/>
          </a:stretch>
        </p:blipFill>
        <p:spPr>
          <a:xfrm>
            <a:off x="1871113" y="1800200"/>
            <a:ext cx="5401776" cy="3038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What is DeFi</a:t>
            </a:r>
            <a:endParaRPr/>
          </a:p>
        </p:txBody>
      </p:sp>
      <p:sp>
        <p:nvSpPr>
          <p:cNvPr id="135" name="Google Shape;135;p1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DeFi adalah salah satu kemajuan paling signifikan yang dimungkinkan oleh blockchain, kontrak pintar, dan oracle. Sementara DeFi dimulai sebagai gerakan untuk menciptakan kembali instrumen keuangan umum pada infrastruktur terdesentralisasi, deFi telah berkembang pesat untuk mendukung berbagai produk dan pasar yang sama sekali baru. </a:t>
            </a:r>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15"/>
          <p:cNvPicPr preferRelativeResize="0"/>
          <p:nvPr/>
        </p:nvPicPr>
        <p:blipFill>
          <a:blip r:embed="rId3">
            <a:alphaModFix/>
          </a:blip>
          <a:stretch>
            <a:fillRect/>
          </a:stretch>
        </p:blipFill>
        <p:spPr>
          <a:xfrm>
            <a:off x="375987" y="211488"/>
            <a:ext cx="8392027" cy="47205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16"/>
          <p:cNvPicPr preferRelativeResize="0"/>
          <p:nvPr/>
        </p:nvPicPr>
        <p:blipFill>
          <a:blip r:embed="rId3">
            <a:alphaModFix/>
          </a:blip>
          <a:stretch>
            <a:fillRect/>
          </a:stretch>
        </p:blipFill>
        <p:spPr>
          <a:xfrm>
            <a:off x="365400" y="205538"/>
            <a:ext cx="8413200" cy="4732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17"/>
          <p:cNvPicPr preferRelativeResize="0"/>
          <p:nvPr/>
        </p:nvPicPr>
        <p:blipFill>
          <a:blip r:embed="rId3">
            <a:alphaModFix/>
          </a:blip>
          <a:stretch>
            <a:fillRect/>
          </a:stretch>
        </p:blipFill>
        <p:spPr>
          <a:xfrm>
            <a:off x="371750" y="209113"/>
            <a:ext cx="8400499" cy="4725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DeFi Llama</a:t>
            </a:r>
            <a:endParaRPr/>
          </a:p>
        </p:txBody>
      </p:sp>
      <p:pic>
        <p:nvPicPr>
          <p:cNvPr id="156" name="Google Shape;156;p18"/>
          <p:cNvPicPr preferRelativeResize="0"/>
          <p:nvPr/>
        </p:nvPicPr>
        <p:blipFill>
          <a:blip r:embed="rId3">
            <a:alphaModFix/>
          </a:blip>
          <a:stretch>
            <a:fillRect/>
          </a:stretch>
        </p:blipFill>
        <p:spPr>
          <a:xfrm>
            <a:off x="1871113" y="1800200"/>
            <a:ext cx="5401776" cy="30384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Aave</a:t>
            </a:r>
            <a:endParaRPr/>
          </a:p>
        </p:txBody>
      </p:sp>
      <p:pic>
        <p:nvPicPr>
          <p:cNvPr id="162" name="Google Shape;162;p19"/>
          <p:cNvPicPr preferRelativeResize="0"/>
          <p:nvPr/>
        </p:nvPicPr>
        <p:blipFill>
          <a:blip r:embed="rId3">
            <a:alphaModFix/>
          </a:blip>
          <a:stretch>
            <a:fillRect/>
          </a:stretch>
        </p:blipFill>
        <p:spPr>
          <a:xfrm>
            <a:off x="1871113" y="1800200"/>
            <a:ext cx="5401776" cy="3038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20"/>
          <p:cNvPicPr preferRelativeResize="0"/>
          <p:nvPr/>
        </p:nvPicPr>
        <p:blipFill>
          <a:blip r:embed="rId3">
            <a:alphaModFix/>
          </a:blip>
          <a:stretch>
            <a:fillRect/>
          </a:stretch>
        </p:blipFill>
        <p:spPr>
          <a:xfrm>
            <a:off x="373425" y="210050"/>
            <a:ext cx="8397149" cy="47233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1"/>
          <p:cNvPicPr preferRelativeResize="0"/>
          <p:nvPr/>
        </p:nvPicPr>
        <p:blipFill>
          <a:blip r:embed="rId3">
            <a:alphaModFix/>
          </a:blip>
          <a:stretch>
            <a:fillRect/>
          </a:stretch>
        </p:blipFill>
        <p:spPr>
          <a:xfrm>
            <a:off x="400275" y="225150"/>
            <a:ext cx="8343451" cy="46931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